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0" r:id="rId4"/>
    <p:sldMasterId id="2147483775" r:id="rId5"/>
  </p:sldMasterIdLst>
  <p:notesMasterIdLst>
    <p:notesMasterId r:id="rId32"/>
  </p:notesMasterIdLst>
  <p:handoutMasterIdLst>
    <p:handoutMasterId r:id="rId33"/>
  </p:handoutMasterIdLst>
  <p:sldIdLst>
    <p:sldId id="256" r:id="rId6"/>
    <p:sldId id="283" r:id="rId7"/>
    <p:sldId id="279" r:id="rId8"/>
    <p:sldId id="284" r:id="rId9"/>
    <p:sldId id="285" r:id="rId10"/>
    <p:sldId id="286" r:id="rId11"/>
    <p:sldId id="287" r:id="rId12"/>
    <p:sldId id="263" r:id="rId13"/>
    <p:sldId id="290" r:id="rId14"/>
    <p:sldId id="288" r:id="rId15"/>
    <p:sldId id="300" r:id="rId16"/>
    <p:sldId id="277" r:id="rId17"/>
    <p:sldId id="266" r:id="rId18"/>
    <p:sldId id="280" r:id="rId19"/>
    <p:sldId id="281" r:id="rId20"/>
    <p:sldId id="291" r:id="rId21"/>
    <p:sldId id="294" r:id="rId22"/>
    <p:sldId id="295" r:id="rId23"/>
    <p:sldId id="292" r:id="rId24"/>
    <p:sldId id="296" r:id="rId25"/>
    <p:sldId id="297" r:id="rId26"/>
    <p:sldId id="293" r:id="rId27"/>
    <p:sldId id="298" r:id="rId28"/>
    <p:sldId id="299" r:id="rId29"/>
    <p:sldId id="267" r:id="rId30"/>
    <p:sldId id="278" r:id="rId31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6" userDrawn="1">
          <p15:clr>
            <a:srgbClr val="A4A3A4"/>
          </p15:clr>
        </p15:guide>
        <p15:guide id="2" pos="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65D"/>
    <a:srgbClr val="5B6770"/>
    <a:srgbClr val="65B333"/>
    <a:srgbClr val="319B42"/>
    <a:srgbClr val="FEDD00"/>
    <a:srgbClr val="5B686D"/>
    <a:srgbClr val="00B3E2"/>
    <a:srgbClr val="3E4C54"/>
    <a:srgbClr val="354047"/>
    <a:srgbClr val="273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1" autoAdjust="0"/>
    <p:restoredTop sz="87049" autoAdjust="0"/>
  </p:normalViewPr>
  <p:slideViewPr>
    <p:cSldViewPr snapToObjects="1">
      <p:cViewPr varScale="1">
        <p:scale>
          <a:sx n="100" d="100"/>
          <a:sy n="100" d="100"/>
        </p:scale>
        <p:origin x="132" y="45"/>
      </p:cViewPr>
      <p:guideLst>
        <p:guide orient="horz" pos="1476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211C1-C227-554F-84E7-A17E86D4DE3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4B2CE-998A-DB4D-B582-EBC041C5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3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3F6C5-13C1-4127-96A2-A23FEA88C6E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3725E-36AF-4E9E-9DDD-6D43E5C9A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9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click-through rate on the negatively framed, anticipation focused advertisement (CTR=3.39%,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=21,840) was the highest, outperforming the positively framed, anticipation focused advertisement (CTR=2.55%,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=22,576), the negatively frame advertisement without the anticipation message (CTR=2.76%,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=22,732), and the positively framed advertisement without anticipation message (CTR=2.94%,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=22,928). A 2x2 logistic regression with contrast coding found a main effect of sign,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=-0.06,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=0.02, Wald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(1)=8.43,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&lt;.01, no main effect of anticipation message (vs control message),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=0.02,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=0.02, Wald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(1)=0.72,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=.40, and a significant sign X anticipation interaction,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=-0.09,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=0.02, Wald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(1)=20.35,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&lt;.001. The interaction indicates that while the anticipation message improved CTR for the negatively-framed ad, it actually made the CTR worse for the positively-framed ad.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Follow-up pairwise comparisons revealed that the negative anticipation ad outperformed the positive anticipation ad,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=0.15,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=0.03, Wald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(1)=27.45,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&lt;.001, as well as the other two ads, both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&lt;.01.  In contrast, when anticipation was not emphasized, there was no difference between the positively framed ad and the negatively framed ad,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=0.03,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=0.03, Wald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(1)=1.29,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=26.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Turning to cost-per-click, the negative anticipation ad (CPC=$0.24) outperformed the positive anticipation ad (CPC=$0.30), as well as the generic negative ad (CPC=$0.30) and the generic positive ad (CPC=$0.26).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9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rgbClr val="5B6770"/>
                </a:solidFill>
                <a:latin typeface="Whitney Book" pitchFamily="2" charset="0"/>
              </a:rPr>
              <a:t>The figure shows the number of digital quasi-experiments (DQE) organized by discipline mapped over time.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9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 Theoretical topics with at least 10% prevalence in the title, abstract, or keywords of either DQE or JCR are shown. The dashed line indicates equal proportions in DQE and JCR.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9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25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1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0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0A7306C-AEF7-644D-AA80-0833A02DF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9138716" cy="3098524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954" h="4131365">
                <a:moveTo>
                  <a:pt x="0" y="0"/>
                </a:moveTo>
                <a:lnTo>
                  <a:pt x="12184954" y="0"/>
                </a:lnTo>
                <a:lnTo>
                  <a:pt x="12175015" y="4131365"/>
                </a:lnTo>
                <a:lnTo>
                  <a:pt x="0" y="3733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314E9AF4-DCE7-BE4D-8203-E632AB6CD99C}"/>
              </a:ext>
            </a:extLst>
          </p:cNvPr>
          <p:cNvSpPr/>
          <p:nvPr userDrawn="1"/>
        </p:nvSpPr>
        <p:spPr>
          <a:xfrm>
            <a:off x="-2642" y="2800350"/>
            <a:ext cx="2510873" cy="323023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7831" h="430697">
                <a:moveTo>
                  <a:pt x="1657" y="430697"/>
                </a:moveTo>
                <a:cubicBezTo>
                  <a:pt x="1105" y="300384"/>
                  <a:pt x="552" y="130313"/>
                  <a:pt x="0" y="0"/>
                </a:cubicBezTo>
                <a:lnTo>
                  <a:pt x="3347831" y="112644"/>
                </a:lnTo>
                <a:lnTo>
                  <a:pt x="1657" y="430697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F0B188-E2D0-D44F-8BE1-CAC360AEF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4562889"/>
            <a:ext cx="1450734" cy="38100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DB35104-AD26-D347-B366-33121605C9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314700"/>
            <a:ext cx="4075044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UBC Sauder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74B8F5-FCEA-D642-A067-B485C384E8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144" y="3943350"/>
            <a:ext cx="3429000" cy="742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5" b="1" i="0" spc="0">
                <a:solidFill>
                  <a:srgbClr val="65B333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Sample presentation deck</a:t>
            </a:r>
          </a:p>
        </p:txBody>
      </p:sp>
    </p:spTree>
    <p:extLst>
      <p:ext uri="{BB962C8B-B14F-4D97-AF65-F5344CB8AC3E}">
        <p14:creationId xmlns:p14="http://schemas.microsoft.com/office/powerpoint/2010/main" val="237346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 flipV="1">
            <a:off x="228601" y="4888434"/>
            <a:ext cx="4362086" cy="259541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5233968"/>
              <a:gd name="connsiteY0" fmla="*/ 434596 h 434596"/>
              <a:gd name="connsiteX1" fmla="*/ 0 w 5233968"/>
              <a:gd name="connsiteY1" fmla="*/ 3899 h 434596"/>
              <a:gd name="connsiteX2" fmla="*/ 5233968 w 5233968"/>
              <a:gd name="connsiteY2" fmla="*/ 0 h 434596"/>
              <a:gd name="connsiteX3" fmla="*/ 1657 w 5233968"/>
              <a:gd name="connsiteY3" fmla="*/ 434596 h 434596"/>
              <a:gd name="connsiteX0" fmla="*/ 0 w 6058082"/>
              <a:gd name="connsiteY0" fmla="*/ 446249 h 446249"/>
              <a:gd name="connsiteX1" fmla="*/ 824114 w 6058082"/>
              <a:gd name="connsiteY1" fmla="*/ 3899 h 446249"/>
              <a:gd name="connsiteX2" fmla="*/ 6058082 w 6058082"/>
              <a:gd name="connsiteY2" fmla="*/ 0 h 446249"/>
              <a:gd name="connsiteX3" fmla="*/ 0 w 6058082"/>
              <a:gd name="connsiteY3" fmla="*/ 446249 h 446249"/>
              <a:gd name="connsiteX0" fmla="*/ 3 w 6058085"/>
              <a:gd name="connsiteY0" fmla="*/ 454005 h 454005"/>
              <a:gd name="connsiteX1" fmla="*/ 64032 w 6058085"/>
              <a:gd name="connsiteY1" fmla="*/ 0 h 454005"/>
              <a:gd name="connsiteX2" fmla="*/ 6058085 w 6058085"/>
              <a:gd name="connsiteY2" fmla="*/ 7756 h 454005"/>
              <a:gd name="connsiteX3" fmla="*/ 3 w 6058085"/>
              <a:gd name="connsiteY3" fmla="*/ 454005 h 454005"/>
              <a:gd name="connsiteX0" fmla="*/ 8 w 6058090"/>
              <a:gd name="connsiteY0" fmla="*/ 454005 h 454005"/>
              <a:gd name="connsiteX1" fmla="*/ 64037 w 6058090"/>
              <a:gd name="connsiteY1" fmla="*/ 0 h 454005"/>
              <a:gd name="connsiteX2" fmla="*/ 6058090 w 6058090"/>
              <a:gd name="connsiteY2" fmla="*/ 7756 h 454005"/>
              <a:gd name="connsiteX3" fmla="*/ 8 w 6058090"/>
              <a:gd name="connsiteY3" fmla="*/ 454005 h 454005"/>
              <a:gd name="connsiteX0" fmla="*/ 4 w 6087996"/>
              <a:gd name="connsiteY0" fmla="*/ 449877 h 449877"/>
              <a:gd name="connsiteX1" fmla="*/ 93943 w 6087996"/>
              <a:gd name="connsiteY1" fmla="*/ 0 h 449877"/>
              <a:gd name="connsiteX2" fmla="*/ 6087996 w 6087996"/>
              <a:gd name="connsiteY2" fmla="*/ 7756 h 449877"/>
              <a:gd name="connsiteX3" fmla="*/ 4 w 6087996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87292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7992" h="449877">
                <a:moveTo>
                  <a:pt x="0" y="449877"/>
                </a:moveTo>
                <a:cubicBezTo>
                  <a:pt x="26035" y="307181"/>
                  <a:pt x="66926" y="124486"/>
                  <a:pt x="87292" y="0"/>
                </a:cubicBezTo>
                <a:lnTo>
                  <a:pt x="6087992" y="7756"/>
                </a:lnTo>
                <a:cubicBezTo>
                  <a:pt x="4972601" y="113774"/>
                  <a:pt x="1115391" y="343859"/>
                  <a:pt x="0" y="449877"/>
                </a:cubicBez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24935" y="1"/>
            <a:ext cx="4623368" cy="5156573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  <a:gd name="connsiteX0" fmla="*/ 0 w 12197737"/>
              <a:gd name="connsiteY0" fmla="*/ 0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0 w 12197737"/>
              <a:gd name="connsiteY4" fmla="*/ 0 h 6866466"/>
              <a:gd name="connsiteX0" fmla="*/ 8355105 w 12197737"/>
              <a:gd name="connsiteY0" fmla="*/ 8965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8355105 w 12197737"/>
              <a:gd name="connsiteY4" fmla="*/ 8965 h 6866466"/>
              <a:gd name="connsiteX0" fmla="*/ 1963270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963270 w 5805902"/>
              <a:gd name="connsiteY4" fmla="*/ 8965 h 6875430"/>
              <a:gd name="connsiteX0" fmla="*/ 1281952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281952 w 5805902"/>
              <a:gd name="connsiteY4" fmla="*/ 8965 h 6875430"/>
              <a:gd name="connsiteX0" fmla="*/ 1640540 w 6164490"/>
              <a:gd name="connsiteY0" fmla="*/ 8965 h 6875430"/>
              <a:gd name="connsiteX1" fmla="*/ 6151707 w 6164490"/>
              <a:gd name="connsiteY1" fmla="*/ 0 h 6875430"/>
              <a:gd name="connsiteX2" fmla="*/ 6164490 w 6164490"/>
              <a:gd name="connsiteY2" fmla="*/ 6860868 h 6875430"/>
              <a:gd name="connsiteX3" fmla="*/ 0 w 6164490"/>
              <a:gd name="connsiteY3" fmla="*/ 6875430 h 6875430"/>
              <a:gd name="connsiteX4" fmla="*/ 1640540 w 6164490"/>
              <a:gd name="connsiteY4" fmla="*/ 8965 h 687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490" h="6875430">
                <a:moveTo>
                  <a:pt x="1640540" y="8965"/>
                </a:moveTo>
                <a:lnTo>
                  <a:pt x="6151707" y="0"/>
                </a:lnTo>
                <a:lnTo>
                  <a:pt x="6164490" y="6860868"/>
                </a:lnTo>
                <a:lnTo>
                  <a:pt x="0" y="6875430"/>
                </a:lnTo>
                <a:lnTo>
                  <a:pt x="1640540" y="896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A43737C-FC2A-A541-BED0-EAA8BD7FD7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A5CFD9-BAAA-AB4F-AEDA-1834505549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085850"/>
            <a:ext cx="4362086" cy="3371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enim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sed libero lacinia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lectus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magna, lacinia a pharetra dictum,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dapibus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erat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Proin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mattis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lacus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accumsan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nunc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viverra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fringilla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8">
            <a:extLst>
              <a:ext uri="{FF2B5EF4-FFF2-40B4-BE49-F238E27FC236}">
                <a16:creationId xmlns:a16="http://schemas.microsoft.com/office/drawing/2014/main" id="{333A19D2-318A-4044-B084-6FFAAABBE75E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E869CC1-71DF-5342-A660-B1EB0E9BBB18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E2542DD-0BC2-F34B-9413-42166EC2468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42900" y="1028700"/>
            <a:ext cx="8229600" cy="28622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9E798C89-56B6-764D-9D4D-B73207C21A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6743700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 table with a few columns</a:t>
            </a:r>
          </a:p>
        </p:txBody>
      </p:sp>
    </p:spTree>
    <p:extLst>
      <p:ext uri="{BB962C8B-B14F-4D97-AF65-F5344CB8AC3E}">
        <p14:creationId xmlns:p14="http://schemas.microsoft.com/office/powerpoint/2010/main" val="3202258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019DB69F-EC54-784E-B59A-8DFD0E6072FB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07315B7F-A857-3E49-A82B-4136D28686C1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EBCE28A-E229-CF42-8958-9D3BD5033F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6743700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These are buckets of information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C6C6A53-4EDE-B644-BDF2-A9011AB1A8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917424"/>
            <a:ext cx="8058150" cy="6575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7C58EB1-B398-6E4F-B82F-056C8290A2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1" y="1830475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69BB00EB-D1EA-A147-ABBE-5EDCBB0202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57401" y="1835293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Two line caption two line caption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C8AB39E8-D66F-9A46-83F1-B769C52D57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71901" y="1830474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B5EC382C-D3E9-9C4C-9445-1282EA34DA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61030" y="1835293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Two line caption two line caption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C0C9656D-1769-7141-A3FB-26082BEC9B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5530" y="1830474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00C4DBEB-3F86-1645-BCBB-04C162F542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1" y="3097388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C81E13F-3F69-DF43-8558-799E5A4951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57401" y="3102207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Two line caption two line caption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6469517F-23E0-0F46-BA92-71022B578E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71901" y="3097387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B7AC6249-2F2F-0B4A-9B46-C566FAE123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1030" y="3102207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Two line caption two line caption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67FEEB1A-615E-7445-B149-77EFD4DF1F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75530" y="3097387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</p:spTree>
    <p:extLst>
      <p:ext uri="{BB962C8B-B14F-4D97-AF65-F5344CB8AC3E}">
        <p14:creationId xmlns:p14="http://schemas.microsoft.com/office/powerpoint/2010/main" val="53841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3452D92-684F-0342-A573-B4D87BA349A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5370" y="1997396"/>
            <a:ext cx="2000250" cy="177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19DB69F-EC54-784E-B59A-8DFD0E6072FB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07315B7F-A857-3E49-A82B-4136D28686C1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EBCE28A-E229-CF42-8958-9D3BD5033F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6743700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These are pie charts</a:t>
            </a:r>
          </a:p>
        </p:txBody>
      </p:sp>
      <p:sp>
        <p:nvSpPr>
          <p:cNvPr id="16" name="Chart Placeholder 3">
            <a:extLst>
              <a:ext uri="{FF2B5EF4-FFF2-40B4-BE49-F238E27FC236}">
                <a16:creationId xmlns:a16="http://schemas.microsoft.com/office/drawing/2014/main" id="{1EC5D27D-A4F1-2B46-AF54-944CC6B1BB7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2998015" y="1640570"/>
            <a:ext cx="2545535" cy="24853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Chart Placeholder 3">
            <a:extLst>
              <a:ext uri="{FF2B5EF4-FFF2-40B4-BE49-F238E27FC236}">
                <a16:creationId xmlns:a16="http://schemas.microsoft.com/office/drawing/2014/main" id="{3A2B00EF-9995-B348-933A-1ADCA4385F4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40313" y="2024062"/>
            <a:ext cx="2000250" cy="177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C6C6A53-4EDE-B644-BDF2-A9011AB1A8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917424"/>
            <a:ext cx="8058150" cy="6575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9D2234ED-067A-1946-BC58-EA22B6C468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370" y="3969166"/>
            <a:ext cx="2000250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F8D39027-1961-2548-9104-3939FDEA5B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98015" y="4369216"/>
            <a:ext cx="2545535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B8DF43A7-372D-B04E-8423-7E63DCDC17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40313" y="4026316"/>
            <a:ext cx="2000250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</p:spTree>
    <p:extLst>
      <p:ext uri="{BB962C8B-B14F-4D97-AF65-F5344CB8AC3E}">
        <p14:creationId xmlns:p14="http://schemas.microsoft.com/office/powerpoint/2010/main" val="2375802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 flipV="1">
            <a:off x="228601" y="4888434"/>
            <a:ext cx="4362086" cy="259541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5233968"/>
              <a:gd name="connsiteY0" fmla="*/ 434596 h 434596"/>
              <a:gd name="connsiteX1" fmla="*/ 0 w 5233968"/>
              <a:gd name="connsiteY1" fmla="*/ 3899 h 434596"/>
              <a:gd name="connsiteX2" fmla="*/ 5233968 w 5233968"/>
              <a:gd name="connsiteY2" fmla="*/ 0 h 434596"/>
              <a:gd name="connsiteX3" fmla="*/ 1657 w 5233968"/>
              <a:gd name="connsiteY3" fmla="*/ 434596 h 434596"/>
              <a:gd name="connsiteX0" fmla="*/ 0 w 6058082"/>
              <a:gd name="connsiteY0" fmla="*/ 446249 h 446249"/>
              <a:gd name="connsiteX1" fmla="*/ 824114 w 6058082"/>
              <a:gd name="connsiteY1" fmla="*/ 3899 h 446249"/>
              <a:gd name="connsiteX2" fmla="*/ 6058082 w 6058082"/>
              <a:gd name="connsiteY2" fmla="*/ 0 h 446249"/>
              <a:gd name="connsiteX3" fmla="*/ 0 w 6058082"/>
              <a:gd name="connsiteY3" fmla="*/ 446249 h 446249"/>
              <a:gd name="connsiteX0" fmla="*/ 3 w 6058085"/>
              <a:gd name="connsiteY0" fmla="*/ 454005 h 454005"/>
              <a:gd name="connsiteX1" fmla="*/ 64032 w 6058085"/>
              <a:gd name="connsiteY1" fmla="*/ 0 h 454005"/>
              <a:gd name="connsiteX2" fmla="*/ 6058085 w 6058085"/>
              <a:gd name="connsiteY2" fmla="*/ 7756 h 454005"/>
              <a:gd name="connsiteX3" fmla="*/ 3 w 6058085"/>
              <a:gd name="connsiteY3" fmla="*/ 454005 h 454005"/>
              <a:gd name="connsiteX0" fmla="*/ 8 w 6058090"/>
              <a:gd name="connsiteY0" fmla="*/ 454005 h 454005"/>
              <a:gd name="connsiteX1" fmla="*/ 64037 w 6058090"/>
              <a:gd name="connsiteY1" fmla="*/ 0 h 454005"/>
              <a:gd name="connsiteX2" fmla="*/ 6058090 w 6058090"/>
              <a:gd name="connsiteY2" fmla="*/ 7756 h 454005"/>
              <a:gd name="connsiteX3" fmla="*/ 8 w 6058090"/>
              <a:gd name="connsiteY3" fmla="*/ 454005 h 454005"/>
              <a:gd name="connsiteX0" fmla="*/ 4 w 6087996"/>
              <a:gd name="connsiteY0" fmla="*/ 449877 h 449877"/>
              <a:gd name="connsiteX1" fmla="*/ 93943 w 6087996"/>
              <a:gd name="connsiteY1" fmla="*/ 0 h 449877"/>
              <a:gd name="connsiteX2" fmla="*/ 6087996 w 6087996"/>
              <a:gd name="connsiteY2" fmla="*/ 7756 h 449877"/>
              <a:gd name="connsiteX3" fmla="*/ 4 w 6087996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87292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7992" h="449877">
                <a:moveTo>
                  <a:pt x="0" y="449877"/>
                </a:moveTo>
                <a:cubicBezTo>
                  <a:pt x="26035" y="307181"/>
                  <a:pt x="66926" y="124486"/>
                  <a:pt x="87292" y="0"/>
                </a:cubicBezTo>
                <a:lnTo>
                  <a:pt x="6087992" y="7756"/>
                </a:lnTo>
                <a:cubicBezTo>
                  <a:pt x="4972601" y="113774"/>
                  <a:pt x="1115391" y="343859"/>
                  <a:pt x="0" y="449877"/>
                </a:cubicBez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24935" y="1"/>
            <a:ext cx="4623368" cy="5156573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  <a:gd name="connsiteX0" fmla="*/ 0 w 12197737"/>
              <a:gd name="connsiteY0" fmla="*/ 0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0 w 12197737"/>
              <a:gd name="connsiteY4" fmla="*/ 0 h 6866466"/>
              <a:gd name="connsiteX0" fmla="*/ 8355105 w 12197737"/>
              <a:gd name="connsiteY0" fmla="*/ 8965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8355105 w 12197737"/>
              <a:gd name="connsiteY4" fmla="*/ 8965 h 6866466"/>
              <a:gd name="connsiteX0" fmla="*/ 1963270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963270 w 5805902"/>
              <a:gd name="connsiteY4" fmla="*/ 8965 h 6875430"/>
              <a:gd name="connsiteX0" fmla="*/ 1281952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281952 w 5805902"/>
              <a:gd name="connsiteY4" fmla="*/ 8965 h 6875430"/>
              <a:gd name="connsiteX0" fmla="*/ 1640540 w 6164490"/>
              <a:gd name="connsiteY0" fmla="*/ 8965 h 6875430"/>
              <a:gd name="connsiteX1" fmla="*/ 6151707 w 6164490"/>
              <a:gd name="connsiteY1" fmla="*/ 0 h 6875430"/>
              <a:gd name="connsiteX2" fmla="*/ 6164490 w 6164490"/>
              <a:gd name="connsiteY2" fmla="*/ 6860868 h 6875430"/>
              <a:gd name="connsiteX3" fmla="*/ 0 w 6164490"/>
              <a:gd name="connsiteY3" fmla="*/ 6875430 h 6875430"/>
              <a:gd name="connsiteX4" fmla="*/ 1640540 w 6164490"/>
              <a:gd name="connsiteY4" fmla="*/ 8965 h 687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490" h="6875430">
                <a:moveTo>
                  <a:pt x="1640540" y="8965"/>
                </a:moveTo>
                <a:lnTo>
                  <a:pt x="6151707" y="0"/>
                </a:lnTo>
                <a:lnTo>
                  <a:pt x="6164490" y="6860868"/>
                </a:lnTo>
                <a:lnTo>
                  <a:pt x="0" y="6875430"/>
                </a:lnTo>
                <a:lnTo>
                  <a:pt x="1640540" y="896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A43737C-FC2A-A541-BED0-EAA8BD7FD7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Pie charts with image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2E92754D-4634-A84A-80B3-5D0C46AB38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085850"/>
            <a:ext cx="4743450" cy="10287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enim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.</a:t>
            </a:r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6C97E7BD-224D-6A40-A411-A741300EB35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42900" y="2420231"/>
            <a:ext cx="2000250" cy="177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C45D57A-8DD6-2E4B-8374-0A50FAE588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4392002"/>
            <a:ext cx="2000250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F19FAB-BE8C-2B48-A159-4DEE70A3DAF8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2556147" y="2431057"/>
            <a:ext cx="2000250" cy="177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C95F1F6-5169-B342-AF6F-83D77BFBB5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56147" y="4402828"/>
            <a:ext cx="2000250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20309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5914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2164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1906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7644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5621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6B9DDC-0AE3-CF4B-ACE4-FFD4D38E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0574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CED2DBA-943E-734B-970E-07C63A8721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2535051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CCBC1051-72CD-DC41-B23C-F9CE792E0C92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Triangle 8">
            <a:extLst>
              <a:ext uri="{FF2B5EF4-FFF2-40B4-BE49-F238E27FC236}">
                <a16:creationId xmlns:a16="http://schemas.microsoft.com/office/drawing/2014/main" id="{8D473DF4-9D68-1647-9290-0F69E7B0753C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9A4A23-7CCA-6744-8A08-72567870B0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8250" y="4873467"/>
            <a:ext cx="228600" cy="178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79371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6228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6886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359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2215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4813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1941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0A7306C-AEF7-644D-AA80-0833A02DF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9138716" cy="3098524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954" h="4131365">
                <a:moveTo>
                  <a:pt x="0" y="0"/>
                </a:moveTo>
                <a:lnTo>
                  <a:pt x="12184954" y="0"/>
                </a:lnTo>
                <a:lnTo>
                  <a:pt x="12175015" y="4131365"/>
                </a:lnTo>
                <a:lnTo>
                  <a:pt x="0" y="3733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314E9AF4-DCE7-BE4D-8203-E632AB6CD99C}"/>
              </a:ext>
            </a:extLst>
          </p:cNvPr>
          <p:cNvSpPr/>
          <p:nvPr userDrawn="1"/>
        </p:nvSpPr>
        <p:spPr>
          <a:xfrm>
            <a:off x="-2642" y="2800350"/>
            <a:ext cx="2510873" cy="323023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7831" h="430697">
                <a:moveTo>
                  <a:pt x="1657" y="430697"/>
                </a:moveTo>
                <a:cubicBezTo>
                  <a:pt x="1105" y="300384"/>
                  <a:pt x="552" y="130313"/>
                  <a:pt x="0" y="0"/>
                </a:cubicBezTo>
                <a:lnTo>
                  <a:pt x="3347831" y="112644"/>
                </a:lnTo>
                <a:lnTo>
                  <a:pt x="1657" y="430697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F0B188-E2D0-D44F-8BE1-CAC360AEF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4562889"/>
            <a:ext cx="1450734" cy="38100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DB35104-AD26-D347-B366-33121605C9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314700"/>
            <a:ext cx="4075044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UBC Sauder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74B8F5-FCEA-D642-A067-B485C384E8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144" y="3943350"/>
            <a:ext cx="3429000" cy="742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5" b="1" i="0" spc="0">
                <a:solidFill>
                  <a:srgbClr val="65B333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Sample presentation deck</a:t>
            </a:r>
          </a:p>
        </p:txBody>
      </p:sp>
    </p:spTree>
    <p:extLst>
      <p:ext uri="{BB962C8B-B14F-4D97-AF65-F5344CB8AC3E}">
        <p14:creationId xmlns:p14="http://schemas.microsoft.com/office/powerpoint/2010/main" val="2486731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8">
            <a:extLst>
              <a:ext uri="{FF2B5EF4-FFF2-40B4-BE49-F238E27FC236}">
                <a16:creationId xmlns:a16="http://schemas.microsoft.com/office/drawing/2014/main" id="{333A19D2-318A-4044-B084-6FFAAABBE75E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E869CC1-71DF-5342-A660-B1EB0E9BBB18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2174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8">
            <a:extLst>
              <a:ext uri="{FF2B5EF4-FFF2-40B4-BE49-F238E27FC236}">
                <a16:creationId xmlns:a16="http://schemas.microsoft.com/office/drawing/2014/main" id="{346B4EE8-94A0-FD46-A7C9-8D6900CEB24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riangle 8">
            <a:extLst>
              <a:ext uri="{FF2B5EF4-FFF2-40B4-BE49-F238E27FC236}">
                <a16:creationId xmlns:a16="http://schemas.microsoft.com/office/drawing/2014/main" id="{4924B472-7CB3-0D4A-B75E-5912BC8A267A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51F8A70-ACC4-4340-A9DD-79692D879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8250" y="4873467"/>
            <a:ext cx="228600" cy="178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765FCD7-EE54-0649-843D-78B38B9935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0574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352D-EAD4-C248-8B88-A980B796CF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2683335"/>
            <a:ext cx="3200400" cy="9171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CA" sz="1425" b="0" i="0" smtClean="0">
                <a:solidFill>
                  <a:srgbClr val="65B333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</a:t>
            </a:r>
            <a:r>
              <a:rPr lang="en-US" dirty="0" err="1"/>
              <a:t>dolar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tempus at dolor vel gravida.</a:t>
            </a:r>
          </a:p>
        </p:txBody>
      </p:sp>
    </p:spTree>
    <p:extLst>
      <p:ext uri="{BB962C8B-B14F-4D97-AF65-F5344CB8AC3E}">
        <p14:creationId xmlns:p14="http://schemas.microsoft.com/office/powerpoint/2010/main" val="730535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>
            <a:off x="6745258" y="4820476"/>
            <a:ext cx="2398742" cy="323023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7831" h="430697">
                <a:moveTo>
                  <a:pt x="1657" y="430697"/>
                </a:moveTo>
                <a:cubicBezTo>
                  <a:pt x="1105" y="300384"/>
                  <a:pt x="552" y="130313"/>
                  <a:pt x="0" y="0"/>
                </a:cubicBezTo>
                <a:lnTo>
                  <a:pt x="3347831" y="112644"/>
                </a:lnTo>
                <a:lnTo>
                  <a:pt x="1657" y="430697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1"/>
            <a:ext cx="9141580" cy="5149850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773" h="6866466">
                <a:moveTo>
                  <a:pt x="0" y="0"/>
                </a:moveTo>
                <a:lnTo>
                  <a:pt x="12184954" y="0"/>
                </a:lnTo>
                <a:lnTo>
                  <a:pt x="12188773" y="6421598"/>
                </a:lnTo>
                <a:lnTo>
                  <a:pt x="0" y="686646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DCDB871-3DA2-5A4D-8867-FEBA9BCD54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689" y="2743200"/>
            <a:ext cx="8458200" cy="10287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 i="0" spc="75" baseline="0">
                <a:solidFill>
                  <a:schemeClr val="bg1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 full-screen image</a:t>
            </a:r>
            <a:br>
              <a:rPr lang="en-US" dirty="0"/>
            </a:br>
            <a:r>
              <a:rPr lang="en-US" dirty="0"/>
              <a:t>with a caption</a:t>
            </a:r>
          </a:p>
        </p:txBody>
      </p:sp>
    </p:spTree>
    <p:extLst>
      <p:ext uri="{BB962C8B-B14F-4D97-AF65-F5344CB8AC3E}">
        <p14:creationId xmlns:p14="http://schemas.microsoft.com/office/powerpoint/2010/main" val="103130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8">
            <a:extLst>
              <a:ext uri="{FF2B5EF4-FFF2-40B4-BE49-F238E27FC236}">
                <a16:creationId xmlns:a16="http://schemas.microsoft.com/office/drawing/2014/main" id="{346B4EE8-94A0-FD46-A7C9-8D6900CEB24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riangle 8">
            <a:extLst>
              <a:ext uri="{FF2B5EF4-FFF2-40B4-BE49-F238E27FC236}">
                <a16:creationId xmlns:a16="http://schemas.microsoft.com/office/drawing/2014/main" id="{4924B472-7CB3-0D4A-B75E-5912BC8A267A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51F8A70-ACC4-4340-A9DD-79692D879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8250" y="4873467"/>
            <a:ext cx="228600" cy="178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765FCD7-EE54-0649-843D-78B38B9935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0574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352D-EAD4-C248-8B88-A980B796CF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2683335"/>
            <a:ext cx="3200400" cy="9171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CA" sz="1425" b="0" i="0" smtClean="0">
                <a:solidFill>
                  <a:srgbClr val="65B333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</a:t>
            </a:r>
            <a:r>
              <a:rPr lang="en-US" dirty="0" err="1"/>
              <a:t>dolar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tempus at dolor vel gravida.</a:t>
            </a:r>
          </a:p>
        </p:txBody>
      </p:sp>
    </p:spTree>
    <p:extLst>
      <p:ext uri="{BB962C8B-B14F-4D97-AF65-F5344CB8AC3E}">
        <p14:creationId xmlns:p14="http://schemas.microsoft.com/office/powerpoint/2010/main" val="2432851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 flipV="1">
            <a:off x="228601" y="4888434"/>
            <a:ext cx="4362086" cy="259541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5233968"/>
              <a:gd name="connsiteY0" fmla="*/ 434596 h 434596"/>
              <a:gd name="connsiteX1" fmla="*/ 0 w 5233968"/>
              <a:gd name="connsiteY1" fmla="*/ 3899 h 434596"/>
              <a:gd name="connsiteX2" fmla="*/ 5233968 w 5233968"/>
              <a:gd name="connsiteY2" fmla="*/ 0 h 434596"/>
              <a:gd name="connsiteX3" fmla="*/ 1657 w 5233968"/>
              <a:gd name="connsiteY3" fmla="*/ 434596 h 434596"/>
              <a:gd name="connsiteX0" fmla="*/ 0 w 6058082"/>
              <a:gd name="connsiteY0" fmla="*/ 446249 h 446249"/>
              <a:gd name="connsiteX1" fmla="*/ 824114 w 6058082"/>
              <a:gd name="connsiteY1" fmla="*/ 3899 h 446249"/>
              <a:gd name="connsiteX2" fmla="*/ 6058082 w 6058082"/>
              <a:gd name="connsiteY2" fmla="*/ 0 h 446249"/>
              <a:gd name="connsiteX3" fmla="*/ 0 w 6058082"/>
              <a:gd name="connsiteY3" fmla="*/ 446249 h 446249"/>
              <a:gd name="connsiteX0" fmla="*/ 3 w 6058085"/>
              <a:gd name="connsiteY0" fmla="*/ 454005 h 454005"/>
              <a:gd name="connsiteX1" fmla="*/ 64032 w 6058085"/>
              <a:gd name="connsiteY1" fmla="*/ 0 h 454005"/>
              <a:gd name="connsiteX2" fmla="*/ 6058085 w 6058085"/>
              <a:gd name="connsiteY2" fmla="*/ 7756 h 454005"/>
              <a:gd name="connsiteX3" fmla="*/ 3 w 6058085"/>
              <a:gd name="connsiteY3" fmla="*/ 454005 h 454005"/>
              <a:gd name="connsiteX0" fmla="*/ 8 w 6058090"/>
              <a:gd name="connsiteY0" fmla="*/ 454005 h 454005"/>
              <a:gd name="connsiteX1" fmla="*/ 64037 w 6058090"/>
              <a:gd name="connsiteY1" fmla="*/ 0 h 454005"/>
              <a:gd name="connsiteX2" fmla="*/ 6058090 w 6058090"/>
              <a:gd name="connsiteY2" fmla="*/ 7756 h 454005"/>
              <a:gd name="connsiteX3" fmla="*/ 8 w 6058090"/>
              <a:gd name="connsiteY3" fmla="*/ 454005 h 454005"/>
              <a:gd name="connsiteX0" fmla="*/ 4 w 6087996"/>
              <a:gd name="connsiteY0" fmla="*/ 449877 h 449877"/>
              <a:gd name="connsiteX1" fmla="*/ 93943 w 6087996"/>
              <a:gd name="connsiteY1" fmla="*/ 0 h 449877"/>
              <a:gd name="connsiteX2" fmla="*/ 6087996 w 6087996"/>
              <a:gd name="connsiteY2" fmla="*/ 7756 h 449877"/>
              <a:gd name="connsiteX3" fmla="*/ 4 w 6087996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87292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7992" h="449877">
                <a:moveTo>
                  <a:pt x="0" y="449877"/>
                </a:moveTo>
                <a:cubicBezTo>
                  <a:pt x="26035" y="307181"/>
                  <a:pt x="66926" y="124486"/>
                  <a:pt x="87292" y="0"/>
                </a:cubicBezTo>
                <a:lnTo>
                  <a:pt x="6087992" y="7756"/>
                </a:lnTo>
                <a:cubicBezTo>
                  <a:pt x="4972601" y="113774"/>
                  <a:pt x="1115391" y="343859"/>
                  <a:pt x="0" y="449877"/>
                </a:cubicBez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24935" y="1"/>
            <a:ext cx="4623368" cy="5156573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  <a:gd name="connsiteX0" fmla="*/ 0 w 12197737"/>
              <a:gd name="connsiteY0" fmla="*/ 0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0 w 12197737"/>
              <a:gd name="connsiteY4" fmla="*/ 0 h 6866466"/>
              <a:gd name="connsiteX0" fmla="*/ 8355105 w 12197737"/>
              <a:gd name="connsiteY0" fmla="*/ 8965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8355105 w 12197737"/>
              <a:gd name="connsiteY4" fmla="*/ 8965 h 6866466"/>
              <a:gd name="connsiteX0" fmla="*/ 1963270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963270 w 5805902"/>
              <a:gd name="connsiteY4" fmla="*/ 8965 h 6875430"/>
              <a:gd name="connsiteX0" fmla="*/ 1281952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281952 w 5805902"/>
              <a:gd name="connsiteY4" fmla="*/ 8965 h 6875430"/>
              <a:gd name="connsiteX0" fmla="*/ 1640540 w 6164490"/>
              <a:gd name="connsiteY0" fmla="*/ 8965 h 6875430"/>
              <a:gd name="connsiteX1" fmla="*/ 6151707 w 6164490"/>
              <a:gd name="connsiteY1" fmla="*/ 0 h 6875430"/>
              <a:gd name="connsiteX2" fmla="*/ 6164490 w 6164490"/>
              <a:gd name="connsiteY2" fmla="*/ 6860868 h 6875430"/>
              <a:gd name="connsiteX3" fmla="*/ 0 w 6164490"/>
              <a:gd name="connsiteY3" fmla="*/ 6875430 h 6875430"/>
              <a:gd name="connsiteX4" fmla="*/ 1640540 w 6164490"/>
              <a:gd name="connsiteY4" fmla="*/ 8965 h 687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490" h="6875430">
                <a:moveTo>
                  <a:pt x="1640540" y="8965"/>
                </a:moveTo>
                <a:lnTo>
                  <a:pt x="6151707" y="0"/>
                </a:lnTo>
                <a:lnTo>
                  <a:pt x="6164490" y="6860868"/>
                </a:lnTo>
                <a:lnTo>
                  <a:pt x="0" y="6875430"/>
                </a:lnTo>
                <a:lnTo>
                  <a:pt x="1640540" y="896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A43737C-FC2A-A541-BED0-EAA8BD7FD7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A5CFD9-BAAA-AB4F-AEDA-1834505549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085850"/>
            <a:ext cx="4362086" cy="3371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enim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sed libero lacinia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lectus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magna, lacinia a pharetra dictum,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dapibus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erat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Proin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mattis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lacus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accumsan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nunc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viverra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fringilla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780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8">
            <a:extLst>
              <a:ext uri="{FF2B5EF4-FFF2-40B4-BE49-F238E27FC236}">
                <a16:creationId xmlns:a16="http://schemas.microsoft.com/office/drawing/2014/main" id="{333A19D2-318A-4044-B084-6FFAAABBE75E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E869CC1-71DF-5342-A660-B1EB0E9BBB18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979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with headline an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8">
            <a:extLst>
              <a:ext uri="{FF2B5EF4-FFF2-40B4-BE49-F238E27FC236}">
                <a16:creationId xmlns:a16="http://schemas.microsoft.com/office/drawing/2014/main" id="{333A19D2-318A-4044-B084-6FFAAABBE75E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E869CC1-71DF-5342-A660-B1EB0E9BBB18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2013CE1-A2D9-444D-B00D-88B3C18DD1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6743700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 Headline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B8912CD1-9A17-1A4C-A3C7-9620188889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917424"/>
            <a:ext cx="8343900" cy="22258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enim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sed libero lacinia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lectus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magna, lacinia a pharetra dictum,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dapibus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erat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Proin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mattis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lacus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accumsan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nunc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viverra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fringilla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Etiam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iaculis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orci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rutrum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lectus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volutpat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massa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eu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neque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dolor et libero. Vestibulum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ullamcorper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ligula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ullamcorper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aliquet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 </a:t>
            </a:r>
            <a:endParaRPr lang="en-US" sz="1800" dirty="0">
              <a:solidFill>
                <a:srgbClr val="5B677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6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8">
            <a:extLst>
              <a:ext uri="{FF2B5EF4-FFF2-40B4-BE49-F238E27FC236}">
                <a16:creationId xmlns:a16="http://schemas.microsoft.com/office/drawing/2014/main" id="{7F969476-6920-DE43-BB0A-FA9E4045C2C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BEDC70DF-E658-3D4E-BEA5-FA70267F36C6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37EC124-DB6E-1842-AD11-CED8A79C7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4A7C61-0CF1-E74E-9DC4-699F3245B8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60544" y="1257300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8BB567-1111-954A-9108-1CE973FB9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0544" y="3714750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9864654-A8C5-4044-A5D1-4AE84AF3A0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60544" y="3988474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BC58B-639E-B34B-8545-66826DB1A40E}"/>
              </a:ext>
            </a:extLst>
          </p:cNvPr>
          <p:cNvSpPr/>
          <p:nvPr userDrawn="1"/>
        </p:nvSpPr>
        <p:spPr>
          <a:xfrm>
            <a:off x="2360544" y="3600450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ED9A6F2-0EAE-CD44-A1AB-DB5BD98650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0844" y="1260393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12DA639-F9CB-C44C-8DBD-4E718307D0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0844" y="3717843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F0E089A-C1D9-DE4A-9750-910ED236BB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60844" y="3991567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BE64D2-819D-4D46-8FCC-46D880F9FAC8}"/>
              </a:ext>
            </a:extLst>
          </p:cNvPr>
          <p:cNvSpPr/>
          <p:nvPr userDrawn="1"/>
        </p:nvSpPr>
        <p:spPr>
          <a:xfrm>
            <a:off x="4760844" y="3603543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1377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fi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8">
            <a:extLst>
              <a:ext uri="{FF2B5EF4-FFF2-40B4-BE49-F238E27FC236}">
                <a16:creationId xmlns:a16="http://schemas.microsoft.com/office/drawing/2014/main" id="{7F969476-6920-DE43-BB0A-FA9E4045C2C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BEDC70DF-E658-3D4E-BEA5-FA70267F36C6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37EC124-DB6E-1842-AD11-CED8A79C7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4A7C61-0CF1-E74E-9DC4-699F3245B8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0150" y="1257300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8BB567-1111-954A-9108-1CE973FB9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3714750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9864654-A8C5-4044-A5D1-4AE84AF3A0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3988474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BC58B-639E-B34B-8545-66826DB1A40E}"/>
              </a:ext>
            </a:extLst>
          </p:cNvPr>
          <p:cNvSpPr/>
          <p:nvPr userDrawn="1"/>
        </p:nvSpPr>
        <p:spPr>
          <a:xfrm>
            <a:off x="1200150" y="3600450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ED9A6F2-0EAE-CD44-A1AB-DB5BD98650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1260393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12DA639-F9CB-C44C-8DBD-4E718307D0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450" y="3717843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F0E089A-C1D9-DE4A-9750-910ED236BB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450" y="3991567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BE64D2-819D-4D46-8FCC-46D880F9FAC8}"/>
              </a:ext>
            </a:extLst>
          </p:cNvPr>
          <p:cNvSpPr/>
          <p:nvPr userDrawn="1"/>
        </p:nvSpPr>
        <p:spPr>
          <a:xfrm>
            <a:off x="3600450" y="3603543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1A8A60B9-ED6F-0349-82A3-B53DC4264D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00750" y="1263651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3342E1A-8DD4-7249-95B6-6967F094EA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00750" y="3721101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1F9922B-1BC2-DD4F-823D-F9209FB449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00750" y="3994825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1738D1-38DA-D647-9215-8CB8C9DF2C20}"/>
              </a:ext>
            </a:extLst>
          </p:cNvPr>
          <p:cNvSpPr/>
          <p:nvPr userDrawn="1"/>
        </p:nvSpPr>
        <p:spPr>
          <a:xfrm>
            <a:off x="6000750" y="3606801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85535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fi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8">
            <a:extLst>
              <a:ext uri="{FF2B5EF4-FFF2-40B4-BE49-F238E27FC236}">
                <a16:creationId xmlns:a16="http://schemas.microsoft.com/office/drawing/2014/main" id="{7F969476-6920-DE43-BB0A-FA9E4045C2C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BEDC70DF-E658-3D4E-BEA5-FA70267F36C6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37EC124-DB6E-1842-AD11-CED8A79C7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4A7C61-0CF1-E74E-9DC4-699F3245B8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" y="1552846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8BB567-1111-954A-9108-1CE973FB9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3438797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9864654-A8C5-4044-A5D1-4AE84AF3A0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3712520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BC58B-639E-B34B-8545-66826DB1A40E}"/>
              </a:ext>
            </a:extLst>
          </p:cNvPr>
          <p:cNvSpPr/>
          <p:nvPr userDrawn="1"/>
        </p:nvSpPr>
        <p:spPr>
          <a:xfrm>
            <a:off x="342900" y="3324496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74F1A298-FAF7-C44F-85C9-B9794CA850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32304" y="1549581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1E1A5CAA-D632-EE4E-83C1-656B23301A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32304" y="3435531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46F4E916-7E1B-0A49-8690-7EAE818202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32304" y="3709255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1525827-23B3-EC46-8B0C-5302803A67F3}"/>
              </a:ext>
            </a:extLst>
          </p:cNvPr>
          <p:cNvSpPr/>
          <p:nvPr userDrawn="1"/>
        </p:nvSpPr>
        <p:spPr>
          <a:xfrm>
            <a:off x="2032304" y="3321231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CFB2AD4B-4115-5148-8F3F-3056F2EF5A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6805" y="1549581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11916356-0A5D-CE49-A05D-165D52B549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6805" y="3435531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79288F2B-8FC1-EB42-8547-D0E805B90D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6805" y="3709255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846FDF6-28A4-A044-A6EB-B57BA4D77FA7}"/>
              </a:ext>
            </a:extLst>
          </p:cNvPr>
          <p:cNvSpPr/>
          <p:nvPr userDrawn="1"/>
        </p:nvSpPr>
        <p:spPr>
          <a:xfrm>
            <a:off x="3746805" y="3321231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725DBD4E-ADA7-7A44-9CF4-7CE589D721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61305" y="1546315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70ACD608-F79B-D94B-B2AE-A9CD16DBAC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61305" y="3432266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67A281ED-1051-5749-9AA4-0A285A64C0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1305" y="3705989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020BFD8-946C-0E4D-B78C-E2255A59B369}"/>
              </a:ext>
            </a:extLst>
          </p:cNvPr>
          <p:cNvSpPr/>
          <p:nvPr userDrawn="1"/>
        </p:nvSpPr>
        <p:spPr>
          <a:xfrm>
            <a:off x="5461305" y="3317965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E8A7EBE9-011F-174F-A3A1-841BCAE984F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75805" y="1543050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ED8052CE-D3A5-7149-A324-0E0E08C8E9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75805" y="3429000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4012FA33-233F-254C-AD23-97D15EDC44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75805" y="3702724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CDEBC1D-D884-B342-B09A-5F37268B76B3}"/>
              </a:ext>
            </a:extLst>
          </p:cNvPr>
          <p:cNvSpPr/>
          <p:nvPr userDrawn="1"/>
        </p:nvSpPr>
        <p:spPr>
          <a:xfrm>
            <a:off x="7175805" y="3314700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21381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>
            <a:off x="6745258" y="4820476"/>
            <a:ext cx="2398742" cy="323023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7831" h="430697">
                <a:moveTo>
                  <a:pt x="1657" y="430697"/>
                </a:moveTo>
                <a:cubicBezTo>
                  <a:pt x="1105" y="300384"/>
                  <a:pt x="552" y="130313"/>
                  <a:pt x="0" y="0"/>
                </a:cubicBezTo>
                <a:lnTo>
                  <a:pt x="3347831" y="112644"/>
                </a:lnTo>
                <a:lnTo>
                  <a:pt x="1657" y="430697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1"/>
            <a:ext cx="9141580" cy="5149850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773" h="6866466">
                <a:moveTo>
                  <a:pt x="0" y="0"/>
                </a:moveTo>
                <a:lnTo>
                  <a:pt x="12184954" y="0"/>
                </a:lnTo>
                <a:lnTo>
                  <a:pt x="12188773" y="6421598"/>
                </a:lnTo>
                <a:lnTo>
                  <a:pt x="0" y="686646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DCDB871-3DA2-5A4D-8867-FEBA9BCD54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689" y="2743200"/>
            <a:ext cx="8458200" cy="10287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 i="0" spc="75" baseline="0">
                <a:solidFill>
                  <a:schemeClr val="bg1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 full-screen image</a:t>
            </a:r>
            <a:br>
              <a:rPr lang="en-US" dirty="0"/>
            </a:br>
            <a:r>
              <a:rPr lang="en-US" dirty="0"/>
              <a:t>with a caption</a:t>
            </a:r>
          </a:p>
        </p:txBody>
      </p:sp>
    </p:spTree>
    <p:extLst>
      <p:ext uri="{BB962C8B-B14F-4D97-AF65-F5344CB8AC3E}">
        <p14:creationId xmlns:p14="http://schemas.microsoft.com/office/powerpoint/2010/main" val="265978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58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74" r:id="rId5"/>
    <p:sldLayoutId id="2147483765" r:id="rId6"/>
    <p:sldLayoutId id="2147483767" r:id="rId7"/>
    <p:sldLayoutId id="2147483768" r:id="rId8"/>
    <p:sldLayoutId id="2147483766" r:id="rId9"/>
    <p:sldLayoutId id="2147483769" r:id="rId10"/>
    <p:sldLayoutId id="2147483770" r:id="rId11"/>
    <p:sldLayoutId id="2147483773" r:id="rId12"/>
    <p:sldLayoutId id="2147483771" r:id="rId13"/>
    <p:sldLayoutId id="2147483772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4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91" r:id="rId13"/>
    <p:sldLayoutId id="2147483793" r:id="rId14"/>
    <p:sldLayoutId id="2147483794" r:id="rId15"/>
    <p:sldLayoutId id="2147483795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view of a city&#10;&#10;Description automatically generated">
            <a:extLst>
              <a:ext uri="{FF2B5EF4-FFF2-40B4-BE49-F238E27FC236}">
                <a16:creationId xmlns:a16="http://schemas.microsoft.com/office/drawing/2014/main" id="{E263D832-B3A9-034F-A037-B7164CE588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866" b="15866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A986B-1F7C-274A-95A1-648FEE5933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750" y="3314700"/>
            <a:ext cx="8705850" cy="5715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Testing the Digital Frontier: Opportunities and Validity Trade-offs in Digital Quasi-Experiments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010166-93FF-1143-A70F-296657240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3144" y="3943350"/>
            <a:ext cx="6173856" cy="742950"/>
          </a:xfrm>
        </p:spPr>
        <p:txBody>
          <a:bodyPr/>
          <a:lstStyle/>
          <a:p>
            <a:r>
              <a:rPr lang="en-US" dirty="0"/>
              <a:t>Johannes </a:t>
            </a:r>
            <a:r>
              <a:rPr lang="en-US" dirty="0" err="1"/>
              <a:t>Boegershausen</a:t>
            </a:r>
            <a:r>
              <a:rPr lang="en-US" dirty="0"/>
              <a:t>, </a:t>
            </a:r>
            <a:r>
              <a:rPr lang="en-US" dirty="0" err="1"/>
              <a:t>Shangwen</a:t>
            </a:r>
            <a:r>
              <a:rPr lang="en-US" dirty="0"/>
              <a:t> Yi, Yann </a:t>
            </a:r>
            <a:r>
              <a:rPr lang="en-US" dirty="0" err="1"/>
              <a:t>Cornil</a:t>
            </a:r>
            <a:r>
              <a:rPr lang="en-US" dirty="0"/>
              <a:t>, &amp; David J. Hardisty</a:t>
            </a:r>
          </a:p>
          <a:p>
            <a:r>
              <a:rPr lang="en-US" dirty="0"/>
              <a:t>ESSEC University Seminar, March 9 2023</a:t>
            </a:r>
          </a:p>
        </p:txBody>
      </p:sp>
    </p:spTree>
    <p:extLst>
      <p:ext uri="{BB962C8B-B14F-4D97-AF65-F5344CB8AC3E}">
        <p14:creationId xmlns:p14="http://schemas.microsoft.com/office/powerpoint/2010/main" val="3173187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Digital Quasi Experiments (DQE): Validity Tradeoffs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14120"/>
            <a:ext cx="8401050" cy="3585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The benefits of DQE are clear: relatively quick, relatively inexpensive, ecologically-valid field data.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But: platform documentation is ambiguous and sometimes misleading, hiding a critical flaw for researchers: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“divergent delivery” compromises internal validity, so we cannot make clean causal inferences.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DQE cannot replace a fully-random experiment!!!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DQE should be used as a “proof of concept” or case example (similar to many secondary data sources), rather than a clean test of theory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We offer a series of recommendations informed by a systematic review of current practices in 76 DQE published so far</a:t>
            </a:r>
          </a:p>
        </p:txBody>
      </p:sp>
    </p:spTree>
    <p:extLst>
      <p:ext uri="{BB962C8B-B14F-4D97-AF65-F5344CB8AC3E}">
        <p14:creationId xmlns:p14="http://schemas.microsoft.com/office/powerpoint/2010/main" val="3091884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DQE: Review of Current 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14120"/>
            <a:ext cx="8401050" cy="362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CTR is a dependent variable in 97% of studies, yet the exact operationalization of CTR varies significantly: 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Numerator: “total clicks” vs “unique clicks” 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Denominator: “reach” vs “impressions”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Median sample size per condition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38,532 ad exposures (among the 44 DQE that report “impressions” or “views”)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18,067 users exposed to the content (among the 25 DQE that report “reach”).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57.9% mislabeled DQE as a (true) experiment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21.1% discussed the lack of true randomization</a:t>
            </a:r>
          </a:p>
        </p:txBody>
      </p:sp>
    </p:spTree>
    <p:extLst>
      <p:ext uri="{BB962C8B-B14F-4D97-AF65-F5344CB8AC3E}">
        <p14:creationId xmlns:p14="http://schemas.microsoft.com/office/powerpoint/2010/main" val="1315489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A87452F5-E6A5-4D41-BB0B-F8DC0184AFF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039100" cy="1009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90" dirty="0">
                <a:solidFill>
                  <a:srgbClr val="65B333"/>
                </a:solidFill>
                <a:latin typeface="Stag Semibold" panose="02000503060000020004" pitchFamily="2" charset="77"/>
              </a:rPr>
              <a:t>DQE: Key differences to conventional experiments &amp; recommendations for researchers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EC02B5C6-B5FB-B240-A5E3-47F1441D6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202" y="2322061"/>
            <a:ext cx="137978" cy="2140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1">
            <a:extLst>
              <a:ext uri="{FF2B5EF4-FFF2-40B4-BE49-F238E27FC236}">
                <a16:creationId xmlns:a16="http://schemas.microsoft.com/office/drawing/2014/main" id="{574E02CC-3B70-7948-AC66-8F29BB96A8CD}"/>
              </a:ext>
            </a:extLst>
          </p:cNvPr>
          <p:cNvSpPr/>
          <p:nvPr/>
        </p:nvSpPr>
        <p:spPr>
          <a:xfrm>
            <a:off x="1559777" y="2114550"/>
            <a:ext cx="629075" cy="629075"/>
          </a:xfrm>
          <a:prstGeom prst="ellipse">
            <a:avLst/>
          </a:prstGeom>
          <a:solidFill>
            <a:srgbClr val="1B365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>
              <a:spcBef>
                <a:spcPts val="0"/>
              </a:spcBef>
              <a:defRPr sz="4800" spc="0">
                <a:solidFill>
                  <a:srgbClr val="FFFFFF"/>
                </a:solidFill>
              </a:defRPr>
            </a:lvl1pPr>
          </a:lstStyle>
          <a:p>
            <a:r>
              <a:rPr sz="3000" b="1" dirty="0">
                <a:latin typeface="Whitney Semibold" pitchFamily="2" charset="0"/>
              </a:rPr>
              <a:t>1</a:t>
            </a:r>
          </a:p>
        </p:txBody>
      </p:sp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2EDC9ED1-6B31-7F40-9860-F031F505A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955" y="2322061"/>
            <a:ext cx="137978" cy="21405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1">
            <a:extLst>
              <a:ext uri="{FF2B5EF4-FFF2-40B4-BE49-F238E27FC236}">
                <a16:creationId xmlns:a16="http://schemas.microsoft.com/office/drawing/2014/main" id="{7D500EB7-3D77-2A4F-8099-0DE13E6C7944}"/>
              </a:ext>
            </a:extLst>
          </p:cNvPr>
          <p:cNvSpPr/>
          <p:nvPr/>
        </p:nvSpPr>
        <p:spPr>
          <a:xfrm>
            <a:off x="3355530" y="2114550"/>
            <a:ext cx="629075" cy="629075"/>
          </a:xfrm>
          <a:prstGeom prst="ellipse">
            <a:avLst/>
          </a:prstGeom>
          <a:solidFill>
            <a:srgbClr val="1B365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>
              <a:spcBef>
                <a:spcPts val="0"/>
              </a:spcBef>
              <a:defRPr sz="4800" spc="0">
                <a:solidFill>
                  <a:srgbClr val="FFFFFF"/>
                </a:solidFill>
              </a:defRPr>
            </a:lvl1pPr>
          </a:lstStyle>
          <a:p>
            <a:r>
              <a:rPr lang="en-CA" sz="3000" b="1" dirty="0">
                <a:latin typeface="Whitney Semibold" pitchFamily="2" charset="0"/>
              </a:rPr>
              <a:t>2</a:t>
            </a:r>
            <a:endParaRPr sz="3000" b="1" dirty="0">
              <a:latin typeface="Whitney Semibold" pitchFamily="2" charset="0"/>
            </a:endParaRPr>
          </a:p>
        </p:txBody>
      </p:sp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1C8E5A5D-16F3-824B-84FA-73E9BD0F5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072" y="2322061"/>
            <a:ext cx="137978" cy="21405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1">
            <a:extLst>
              <a:ext uri="{FF2B5EF4-FFF2-40B4-BE49-F238E27FC236}">
                <a16:creationId xmlns:a16="http://schemas.microsoft.com/office/drawing/2014/main" id="{F446658C-930B-B043-AA72-9AAB16A6C4CF}"/>
              </a:ext>
            </a:extLst>
          </p:cNvPr>
          <p:cNvSpPr/>
          <p:nvPr/>
        </p:nvSpPr>
        <p:spPr>
          <a:xfrm>
            <a:off x="5116646" y="2114550"/>
            <a:ext cx="629075" cy="629075"/>
          </a:xfrm>
          <a:prstGeom prst="ellipse">
            <a:avLst/>
          </a:prstGeom>
          <a:solidFill>
            <a:srgbClr val="1B365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>
              <a:spcBef>
                <a:spcPts val="0"/>
              </a:spcBef>
              <a:defRPr sz="4800" spc="0">
                <a:solidFill>
                  <a:srgbClr val="FFFFFF"/>
                </a:solidFill>
              </a:defRPr>
            </a:lvl1pPr>
          </a:lstStyle>
          <a:p>
            <a:r>
              <a:rPr lang="en-CA" sz="3000" b="1" dirty="0">
                <a:latin typeface="Whitney Semibold" pitchFamily="2" charset="0"/>
              </a:rPr>
              <a:t>3</a:t>
            </a:r>
            <a:endParaRPr sz="3000" b="1" dirty="0">
              <a:latin typeface="Whitney Semibold" pitchFamily="2" charset="0"/>
            </a:endParaRPr>
          </a:p>
        </p:txBody>
      </p:sp>
      <p:sp>
        <p:nvSpPr>
          <p:cNvPr id="19" name="1">
            <a:extLst>
              <a:ext uri="{FF2B5EF4-FFF2-40B4-BE49-F238E27FC236}">
                <a16:creationId xmlns:a16="http://schemas.microsoft.com/office/drawing/2014/main" id="{5F3A1444-8D93-0646-8589-88CC3B37E681}"/>
              </a:ext>
            </a:extLst>
          </p:cNvPr>
          <p:cNvSpPr/>
          <p:nvPr/>
        </p:nvSpPr>
        <p:spPr>
          <a:xfrm>
            <a:off x="6994620" y="2114550"/>
            <a:ext cx="629075" cy="629075"/>
          </a:xfrm>
          <a:prstGeom prst="ellipse">
            <a:avLst/>
          </a:prstGeom>
          <a:solidFill>
            <a:srgbClr val="1B365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>
              <a:spcBef>
                <a:spcPts val="0"/>
              </a:spcBef>
              <a:defRPr sz="4800" spc="0">
                <a:solidFill>
                  <a:srgbClr val="FFFFFF"/>
                </a:solidFill>
              </a:defRPr>
            </a:lvl1pPr>
          </a:lstStyle>
          <a:p>
            <a:r>
              <a:rPr lang="en-CA" sz="3000" b="1" dirty="0">
                <a:latin typeface="Whitney Semibold" pitchFamily="2" charset="0"/>
              </a:rPr>
              <a:t>4</a:t>
            </a:r>
            <a:endParaRPr sz="3000" b="1" dirty="0">
              <a:latin typeface="Whitney Semibold" pitchFamily="2" charset="0"/>
            </a:endParaRPr>
          </a:p>
        </p:txBody>
      </p:sp>
      <p:sp>
        <p:nvSpPr>
          <p:cNvPr id="22" name="North America">
            <a:extLst>
              <a:ext uri="{FF2B5EF4-FFF2-40B4-BE49-F238E27FC236}">
                <a16:creationId xmlns:a16="http://schemas.microsoft.com/office/drawing/2014/main" id="{8DE05557-FA8D-7E4F-9CFC-C79CEEACD3EC}"/>
              </a:ext>
            </a:extLst>
          </p:cNvPr>
          <p:cNvSpPr txBox="1"/>
          <p:nvPr/>
        </p:nvSpPr>
        <p:spPr>
          <a:xfrm>
            <a:off x="1159938" y="2908105"/>
            <a:ext cx="1428750" cy="971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/>
          <a:lstStyle>
            <a:lvl1pPr algn="ctr">
              <a:lnSpc>
                <a:spcPct val="120000"/>
              </a:lnSpc>
              <a:spcBef>
                <a:spcPts val="2000"/>
              </a:spcBef>
              <a:defRPr sz="3000" spc="0">
                <a:solidFill>
                  <a:srgbClr val="1B365D"/>
                </a:solidFill>
              </a:defRPr>
            </a:lvl1pPr>
          </a:lstStyle>
          <a:p>
            <a:r>
              <a:rPr lang="en-CA" sz="1500" b="1" dirty="0">
                <a:solidFill>
                  <a:srgbClr val="5B6770"/>
                </a:solidFill>
                <a:latin typeface="Whitney Semibold" pitchFamily="2" charset="0"/>
              </a:rPr>
              <a:t>Internal Validity</a:t>
            </a:r>
            <a:endParaRPr sz="1500" b="1" dirty="0">
              <a:solidFill>
                <a:srgbClr val="5B6770"/>
              </a:solidFill>
              <a:latin typeface="Whitney Semibold" pitchFamily="2" charset="0"/>
            </a:endParaRPr>
          </a:p>
        </p:txBody>
      </p:sp>
      <p:sp>
        <p:nvSpPr>
          <p:cNvPr id="23" name="North America">
            <a:extLst>
              <a:ext uri="{FF2B5EF4-FFF2-40B4-BE49-F238E27FC236}">
                <a16:creationId xmlns:a16="http://schemas.microsoft.com/office/drawing/2014/main" id="{67F7147D-25C5-5C4E-A1C6-7E4FAA1818EE}"/>
              </a:ext>
            </a:extLst>
          </p:cNvPr>
          <p:cNvSpPr txBox="1"/>
          <p:nvPr/>
        </p:nvSpPr>
        <p:spPr>
          <a:xfrm>
            <a:off x="2955692" y="2908105"/>
            <a:ext cx="1428750" cy="971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/>
          <a:lstStyle>
            <a:lvl1pPr algn="ctr">
              <a:lnSpc>
                <a:spcPct val="120000"/>
              </a:lnSpc>
              <a:spcBef>
                <a:spcPts val="2000"/>
              </a:spcBef>
              <a:defRPr sz="3000" spc="0">
                <a:solidFill>
                  <a:srgbClr val="1B365D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CA" sz="1500" b="1" dirty="0">
                <a:solidFill>
                  <a:srgbClr val="5B6770"/>
                </a:solidFill>
                <a:latin typeface="Whitney Semibold" pitchFamily="2" charset="0"/>
              </a:rPr>
              <a:t>Ecological and External Validity</a:t>
            </a:r>
            <a:endParaRPr sz="1500" b="1" dirty="0">
              <a:solidFill>
                <a:srgbClr val="5B6770"/>
              </a:solidFill>
              <a:latin typeface="Whitney Semibold" pitchFamily="2" charset="0"/>
            </a:endParaRPr>
          </a:p>
        </p:txBody>
      </p:sp>
      <p:sp>
        <p:nvSpPr>
          <p:cNvPr id="24" name="North America">
            <a:extLst>
              <a:ext uri="{FF2B5EF4-FFF2-40B4-BE49-F238E27FC236}">
                <a16:creationId xmlns:a16="http://schemas.microsoft.com/office/drawing/2014/main" id="{FE84F84C-B7BB-384F-A03B-CEE6F5FC5FD4}"/>
              </a:ext>
            </a:extLst>
          </p:cNvPr>
          <p:cNvSpPr txBox="1"/>
          <p:nvPr/>
        </p:nvSpPr>
        <p:spPr>
          <a:xfrm>
            <a:off x="4716808" y="2908105"/>
            <a:ext cx="1428750" cy="971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/>
          <a:lstStyle>
            <a:lvl1pPr algn="ctr">
              <a:lnSpc>
                <a:spcPct val="120000"/>
              </a:lnSpc>
              <a:spcBef>
                <a:spcPts val="2000"/>
              </a:spcBef>
              <a:defRPr sz="3000" spc="0">
                <a:solidFill>
                  <a:srgbClr val="1B365D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CA" sz="1500" b="1" dirty="0">
                <a:solidFill>
                  <a:srgbClr val="5B6770"/>
                </a:solidFill>
                <a:latin typeface="Whitney Semibold" pitchFamily="2" charset="0"/>
              </a:rPr>
              <a:t>Transparency</a:t>
            </a:r>
            <a:endParaRPr sz="1500" b="1" dirty="0">
              <a:solidFill>
                <a:srgbClr val="5B6770"/>
              </a:solidFill>
              <a:latin typeface="Whitney Semibold" pitchFamily="2" charset="0"/>
            </a:endParaRPr>
          </a:p>
        </p:txBody>
      </p:sp>
      <p:sp>
        <p:nvSpPr>
          <p:cNvPr id="25" name="North America">
            <a:extLst>
              <a:ext uri="{FF2B5EF4-FFF2-40B4-BE49-F238E27FC236}">
                <a16:creationId xmlns:a16="http://schemas.microsoft.com/office/drawing/2014/main" id="{92F5ED3D-73EA-4445-8705-DEF34EB5275F}"/>
              </a:ext>
            </a:extLst>
          </p:cNvPr>
          <p:cNvSpPr txBox="1"/>
          <p:nvPr/>
        </p:nvSpPr>
        <p:spPr>
          <a:xfrm>
            <a:off x="6477925" y="2912287"/>
            <a:ext cx="1751675" cy="971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/>
          <a:lstStyle>
            <a:lvl1pPr algn="ctr">
              <a:lnSpc>
                <a:spcPct val="120000"/>
              </a:lnSpc>
              <a:spcBef>
                <a:spcPts val="2000"/>
              </a:spcBef>
              <a:defRPr sz="3000" spc="0">
                <a:solidFill>
                  <a:srgbClr val="1B365D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CA" sz="1500" b="1" dirty="0">
                <a:solidFill>
                  <a:srgbClr val="5B6770"/>
                </a:solidFill>
                <a:latin typeface="Whitney Semibold" pitchFamily="2" charset="0"/>
              </a:rPr>
              <a:t>Ethics</a:t>
            </a:r>
            <a:endParaRPr sz="1500" b="1" dirty="0">
              <a:solidFill>
                <a:srgbClr val="5B6770"/>
              </a:solidFill>
              <a:latin typeface="Whitney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24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8600E406-315E-1E4E-BAB5-916DCB5DCF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3C9B9-1519-414F-9DDD-81EDC8139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Internal Validity</a:t>
            </a:r>
          </a:p>
        </p:txBody>
      </p:sp>
    </p:spTree>
    <p:extLst>
      <p:ext uri="{BB962C8B-B14F-4D97-AF65-F5344CB8AC3E}">
        <p14:creationId xmlns:p14="http://schemas.microsoft.com/office/powerpoint/2010/main" val="3029071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133350"/>
            <a:ext cx="66675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Key difference to conventional experiments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742950"/>
            <a:ext cx="8401050" cy="4195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DQE are not true experiments: researchers relinquish control over randomization to the digital platforms, which use a bidding process and targeting algorithms to optimize ad delivery, resulting in “divergent delivery” across conditions.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Participants may differ between conditions in observable ways (gender, age, etc.) or unobservable ways (extroversion, interests, etc.). They also may be exposed a different number of times across conditions.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Users may “like/share/comment”, which creates endogeneity issue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Example: control product ad vs an environmental product ad </a:t>
            </a:r>
            <a:br>
              <a:rPr lang="en-US" sz="1800" dirty="0">
                <a:solidFill>
                  <a:srgbClr val="5B6770"/>
                </a:solidFill>
                <a:latin typeface="Whitney Book" pitchFamily="2" charset="0"/>
              </a:rPr>
            </a:b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If the environmental ad performs better, was it more effective overall, or was it simply targeted to environmentalists, and perhaps it is actually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less 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effective overall </a:t>
            </a:r>
            <a:endParaRPr lang="en-CA" sz="1800" dirty="0">
              <a:solidFill>
                <a:srgbClr val="5B6770"/>
              </a:solidFill>
              <a:latin typeface="Whitney Book" pitchFamily="2" charset="0"/>
            </a:endParaRP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1800" i="1" dirty="0">
                <a:solidFill>
                  <a:srgbClr val="5B6770"/>
                </a:solidFill>
                <a:latin typeface="Whitney Book" pitchFamily="2" charset="0"/>
              </a:rPr>
              <a:t>In short, DQE do not test “A” vs “B”. They test “</a:t>
            </a:r>
            <a:r>
              <a:rPr lang="en-CA" sz="1800" i="1" dirty="0" err="1">
                <a:solidFill>
                  <a:srgbClr val="5B6770"/>
                </a:solidFill>
                <a:latin typeface="Whitney Book" pitchFamily="2" charset="0"/>
              </a:rPr>
              <a:t>A+optimization+reactions</a:t>
            </a:r>
            <a:r>
              <a:rPr lang="en-CA" sz="1800" i="1" dirty="0">
                <a:solidFill>
                  <a:srgbClr val="5B6770"/>
                </a:solidFill>
                <a:latin typeface="Whitney Book" pitchFamily="2" charset="0"/>
              </a:rPr>
              <a:t>” vs “</a:t>
            </a:r>
            <a:r>
              <a:rPr lang="en-CA" sz="1800" i="1" dirty="0" err="1">
                <a:solidFill>
                  <a:srgbClr val="5B6770"/>
                </a:solidFill>
                <a:latin typeface="Whitney Book" pitchFamily="2" charset="0"/>
              </a:rPr>
              <a:t>B+optimization+reactions</a:t>
            </a:r>
            <a:r>
              <a:rPr lang="en-CA" sz="1800" i="1" dirty="0">
                <a:solidFill>
                  <a:srgbClr val="5B6770"/>
                </a:solidFill>
                <a:latin typeface="Whitney Book" pitchFamily="2" charset="0"/>
              </a:rPr>
              <a:t>”.</a:t>
            </a:r>
            <a:endParaRPr lang="en-US" sz="1800" i="1" dirty="0">
              <a:solidFill>
                <a:srgbClr val="5B677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79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53721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Recommendations for Researchers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71475" y="819150"/>
            <a:ext cx="8401050" cy="3816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Correctly characterize the study by explicitly acknowledging the non-random delivery of treatments (i.e., divergent delivery)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Disclose optimization objectives (i.e., link clicks, reach)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Minimize differences across ads (e.g., design, placement)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Engage in stimulus sampling and close replications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Report impression-to-reach ratio across conditions and sample ratio mismatch to inform readers of the divergent delivery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Consider optimizing on reach (vs. on clicks), at the expense of ecological validity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Consider advanced approaches to manipulate audience quality (e.g., random bidding process), at the expense of ecological validity</a:t>
            </a:r>
          </a:p>
        </p:txBody>
      </p:sp>
    </p:spTree>
    <p:extLst>
      <p:ext uri="{BB962C8B-B14F-4D97-AF65-F5344CB8AC3E}">
        <p14:creationId xmlns:p14="http://schemas.microsoft.com/office/powerpoint/2010/main" val="4237034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8600E406-315E-1E4E-BAB5-916DCB5DCF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3C9B9-1519-414F-9DDD-81EDC8139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Ecological and External Validity</a:t>
            </a:r>
          </a:p>
        </p:txBody>
      </p:sp>
    </p:spTree>
    <p:extLst>
      <p:ext uri="{BB962C8B-B14F-4D97-AF65-F5344CB8AC3E}">
        <p14:creationId xmlns:p14="http://schemas.microsoft.com/office/powerpoint/2010/main" val="71925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66675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Key difference to conventional experiments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14120"/>
            <a:ext cx="8401050" cy="99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DQE allow studying “real” conversion behaviors across the online funnel (e.g., ad clicks, page views, app installs, donations, purchases) among large and diverse populations.</a:t>
            </a:r>
            <a:endParaRPr lang="en-CA" sz="1800" dirty="0">
              <a:solidFill>
                <a:srgbClr val="5B677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39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53721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Recommendations for Researchers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14120"/>
            <a:ext cx="8401050" cy="2251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Study actual marketplace offerings, with realistic advertising campaigns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Target business-relevant populations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Propose a business-relevant interpretation of the findings (e.g., is the clickthrough rate high enough or the cost-per-click low enough to justify a large-scale advertising campaign?)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If possible, study non-WEIRD populations</a:t>
            </a:r>
          </a:p>
        </p:txBody>
      </p:sp>
    </p:spTree>
    <p:extLst>
      <p:ext uri="{BB962C8B-B14F-4D97-AF65-F5344CB8AC3E}">
        <p14:creationId xmlns:p14="http://schemas.microsoft.com/office/powerpoint/2010/main" val="1114923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8600E406-315E-1E4E-BAB5-916DCB5DCF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3C9B9-1519-414F-9DDD-81EDC8139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Transparency</a:t>
            </a:r>
          </a:p>
        </p:txBody>
      </p:sp>
    </p:spTree>
    <p:extLst>
      <p:ext uri="{BB962C8B-B14F-4D97-AF65-F5344CB8AC3E}">
        <p14:creationId xmlns:p14="http://schemas.microsoft.com/office/powerpoint/2010/main" val="190524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4914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Online AB Testing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14120"/>
            <a:ext cx="8401050" cy="2251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The average person spends 6 hours and 58 minutes looking at their screen each day doing internet-connected activities (We are Social 2022)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Researchers are keen test theories in online field studies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Online advertising platforms such as Facebook (Meta) and Google offer convenient tools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B677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04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66675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Key difference to conventional experiments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14120"/>
            <a:ext cx="8401050" cy="68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There are multiple possible operationalizations for the computation of the clickthrough rate, the key dependent variable in DQE.</a:t>
            </a:r>
          </a:p>
        </p:txBody>
      </p:sp>
    </p:spTree>
    <p:extLst>
      <p:ext uri="{BB962C8B-B14F-4D97-AF65-F5344CB8AC3E}">
        <p14:creationId xmlns:p14="http://schemas.microsoft.com/office/powerpoint/2010/main" val="382586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53721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Recommendations for Researchers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14120"/>
            <a:ext cx="8401050" cy="1831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Preregister focal analyses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Disclose all potential metrics used in the computation of the clickthrough rate (unique/total clicks, impression, reach)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Disclose a) campaign duration, b) budget, c) optimization type, d) sampling strategy, and e) user reactions (likes, comments)</a:t>
            </a:r>
          </a:p>
        </p:txBody>
      </p:sp>
    </p:spTree>
    <p:extLst>
      <p:ext uri="{BB962C8B-B14F-4D97-AF65-F5344CB8AC3E}">
        <p14:creationId xmlns:p14="http://schemas.microsoft.com/office/powerpoint/2010/main" val="3594659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8600E406-315E-1E4E-BAB5-916DCB5DCF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3C9B9-1519-414F-9DDD-81EDC8139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Ethics</a:t>
            </a:r>
          </a:p>
        </p:txBody>
      </p:sp>
    </p:spTree>
    <p:extLst>
      <p:ext uri="{BB962C8B-B14F-4D97-AF65-F5344CB8AC3E}">
        <p14:creationId xmlns:p14="http://schemas.microsoft.com/office/powerpoint/2010/main" val="4077363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66675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Key difference to conventional experiments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14120"/>
            <a:ext cx="8401050" cy="801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There is no informed consent.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Targeting possibilities are governed by business ethics rather than academic ethics.</a:t>
            </a:r>
            <a:endParaRPr lang="en-CA" sz="1800" dirty="0">
              <a:solidFill>
                <a:srgbClr val="5B677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36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53721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Recommendations for Researchers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14120"/>
            <a:ext cx="8401050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Provide a debrief and links related to the ad upon clicking on the ad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Be cognizant of the difficulty of studying underrepresented populations (not everyone uses Facebook!)</a:t>
            </a:r>
          </a:p>
        </p:txBody>
      </p:sp>
    </p:spTree>
    <p:extLst>
      <p:ext uri="{BB962C8B-B14F-4D97-AF65-F5344CB8AC3E}">
        <p14:creationId xmlns:p14="http://schemas.microsoft.com/office/powerpoint/2010/main" val="2558900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B6E0AE5-6C24-B94B-8322-90E2B4397A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57" b="657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E5DF88-8AF7-6A40-AB57-25BAA65F4D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Summary &amp; Conclusions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EF03AFA-E0AC-AD47-99C5-331B369F9B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DQE offer high ecological validity but lower internal validity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DQE should be used as a complement to, rather than a replacement for, lab-based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careful design and reporting, DQE can be a useful tool in the modern consumer research toolbox</a:t>
            </a:r>
          </a:p>
        </p:txBody>
      </p:sp>
    </p:spTree>
    <p:extLst>
      <p:ext uri="{BB962C8B-B14F-4D97-AF65-F5344CB8AC3E}">
        <p14:creationId xmlns:p14="http://schemas.microsoft.com/office/powerpoint/2010/main" val="2020058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view of a city&#10;&#10;Description automatically generated">
            <a:extLst>
              <a:ext uri="{FF2B5EF4-FFF2-40B4-BE49-F238E27FC236}">
                <a16:creationId xmlns:a16="http://schemas.microsoft.com/office/drawing/2014/main" id="{4218AB2D-B950-8C42-B8E0-E8CD12EED3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A40FB-6DA1-5E4C-9B87-383623283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689" y="2171700"/>
            <a:ext cx="8458200" cy="1028700"/>
          </a:xfrm>
        </p:spPr>
        <p:txBody>
          <a:bodyPr/>
          <a:lstStyle/>
          <a:p>
            <a:pPr algn="l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006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4914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Digital Quasi Experiments (DQE)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14120"/>
            <a:ext cx="8401050" cy="2671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“AB Testing” is an ambiguous term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DQE Definition: studies that are run in a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naturalistic online environment 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and that aim to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compare the effect of different stimuli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(in particular ads) by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using the A/B testing functionalities provided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by digital platforms, such as Facebook or Google Ads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Distinct from: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Fully randomized controlled trials (RCTs) run in partnership with an organization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Holdout (or “lift”) tests – examine effect of advertisement exposure vs no exposure</a:t>
            </a:r>
          </a:p>
        </p:txBody>
      </p:sp>
    </p:spTree>
    <p:extLst>
      <p:ext uri="{BB962C8B-B14F-4D97-AF65-F5344CB8AC3E}">
        <p14:creationId xmlns:p14="http://schemas.microsoft.com/office/powerpoint/2010/main" val="64826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1915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DQE Example: Dread vs Savoring in Consumer Finance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F60A2-A54A-CBA0-8AB7-BFA4B3170051}"/>
              </a:ext>
            </a:extLst>
          </p:cNvPr>
          <p:cNvSpPr txBox="1"/>
          <p:nvPr/>
        </p:nvSpPr>
        <p:spPr>
          <a:xfrm>
            <a:off x="342900" y="914120"/>
            <a:ext cx="8401050" cy="393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Hardisty, D. J., &amp; Weber, E. U. (2020). Impatience and savoring vs. dread: Asymmetries in anticipation explain consumer time preferences for positive vs. negative events.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Journal of Consumer Psychology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, 30(4), 598-613.</a:t>
            </a:r>
          </a:p>
          <a:p>
            <a:pPr marL="257175" indent="-257175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Study 1B: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N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(“reach”) = 90,076</a:t>
            </a:r>
          </a:p>
          <a:p>
            <a:pPr marL="257175" indent="-257175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Canadians ages 22-64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Research question: which is stronger, “dread” or “savoring”? 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2x2 Design:</a:t>
            </a:r>
          </a:p>
          <a:p>
            <a:pPr marL="257175" indent="-257175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focus on Positive vs Negative</a:t>
            </a:r>
          </a:p>
          <a:p>
            <a:pPr marL="257175" indent="-257175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anticipation word Absent vs Present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endParaRPr lang="en-US" sz="1800" dirty="0">
              <a:solidFill>
                <a:srgbClr val="5B677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2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1915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DQE Example: Dread vs Savoring in Consumer Finance</a:t>
            </a:r>
          </a:p>
        </p:txBody>
      </p:sp>
      <p:pic>
        <p:nvPicPr>
          <p:cNvPr id="3" name="Google Shape;308;p30">
            <a:extLst>
              <a:ext uri="{FF2B5EF4-FFF2-40B4-BE49-F238E27FC236}">
                <a16:creationId xmlns:a16="http://schemas.microsoft.com/office/drawing/2014/main" id="{0EAC4F4C-94C8-09CE-42BC-465254C0A3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752569"/>
            <a:ext cx="3730331" cy="440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09;p30">
            <a:extLst>
              <a:ext uri="{FF2B5EF4-FFF2-40B4-BE49-F238E27FC236}">
                <a16:creationId xmlns:a16="http://schemas.microsoft.com/office/drawing/2014/main" id="{8DC63D2F-ED27-0090-ADDA-E48F936BB3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428" y="748852"/>
            <a:ext cx="3703896" cy="4400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077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1915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DQE Example: Dread vs Savoring in Consumer Finance</a:t>
            </a:r>
          </a:p>
        </p:txBody>
      </p:sp>
      <p:pic>
        <p:nvPicPr>
          <p:cNvPr id="5" name="Google Shape;316;p31">
            <a:extLst>
              <a:ext uri="{FF2B5EF4-FFF2-40B4-BE49-F238E27FC236}">
                <a16:creationId xmlns:a16="http://schemas.microsoft.com/office/drawing/2014/main" id="{B08AF447-7538-05D5-C2DF-3AF61E25471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819150"/>
            <a:ext cx="3670842" cy="42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17;p31">
            <a:extLst>
              <a:ext uri="{FF2B5EF4-FFF2-40B4-BE49-F238E27FC236}">
                <a16:creationId xmlns:a16="http://schemas.microsoft.com/office/drawing/2014/main" id="{DBA6FF27-5BF4-25BA-955F-EC1FC2E49A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5314" y="821009"/>
            <a:ext cx="3699779" cy="428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479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290B98-7FBF-11F0-121A-5085E81C9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84395"/>
            <a:ext cx="5291137" cy="38491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D0A76CA-DEBC-064E-F4FA-ACF88C4325F8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1915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DQE Example: Dread vs Savoring in Consumer Finance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5A4136-FD70-DDF9-4F4D-5B340561168E}"/>
              </a:ext>
            </a:extLst>
          </p:cNvPr>
          <p:cNvSpPr txBox="1"/>
          <p:nvPr/>
        </p:nvSpPr>
        <p:spPr>
          <a:xfrm>
            <a:off x="4953000" y="4552950"/>
            <a:ext cx="4307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Interaction: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=-0.09,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=0.02, Wald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(1)=20.35,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87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7B99A2-3D27-9047-8015-2BBDE4C5C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80C12E36-4104-A271-64B2-4140065FA0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27" y="1009014"/>
            <a:ext cx="6190774" cy="3467735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7FCE00E-72AE-D16F-22CB-782AE0C6756D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4963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DIGITAL QUASI-EXPERIMENTS BY DISCIPLINE (2012-2022)</a:t>
            </a:r>
          </a:p>
        </p:txBody>
      </p:sp>
    </p:spTree>
    <p:extLst>
      <p:ext uri="{BB962C8B-B14F-4D97-AF65-F5344CB8AC3E}">
        <p14:creationId xmlns:p14="http://schemas.microsoft.com/office/powerpoint/2010/main" val="5225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7B99A2-3D27-9047-8015-2BBDE4C5C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7FCE00E-72AE-D16F-22CB-782AE0C6756D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4963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PREVALENCE OF THEORETICAL TOPICS (2012-2022)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6D03AC-318E-B713-4BBC-9B371189C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71129"/>
            <a:ext cx="5716905" cy="4182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23606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plat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bbf7932a-6298-407e-83ea-827c81f75e7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0152F9951744D98BEBC6FC036CDED" ma:contentTypeVersion="1" ma:contentTypeDescription="Create a new document." ma:contentTypeScope="" ma:versionID="2e1385019afc25ba0ab02d73fd89bebb">
  <xsd:schema xmlns:xsd="http://www.w3.org/2001/XMLSchema" xmlns:xs="http://www.w3.org/2001/XMLSchema" xmlns:p="http://schemas.microsoft.com/office/2006/metadata/properties" xmlns:ns2="bbf7932a-6298-407e-83ea-827c81f75e76" targetNamespace="http://schemas.microsoft.com/office/2006/metadata/properties" ma:root="true" ma:fieldsID="5eea82863a9934f4be5b3ea780f9037e" ns2:_="">
    <xsd:import namespace="bbf7932a-6298-407e-83ea-827c81f75e76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7932a-6298-407e-83ea-827c81f75e76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union memberTypes="dms:Text">
          <xsd:simpleType>
            <xsd:restriction base="dms:Choice">
              <xsd:enumeration value="Sauder Logos"/>
              <xsd:enumeration value="RHL Wordmarks"/>
              <xsd:enumeration value="Powerpoint Templates"/>
              <xsd:enumeration value="Name Tags &amp; Tents"/>
              <xsd:enumeration value="Thumbnails"/>
              <xsd:enumeration value="Letterheads"/>
              <xsd:enumeration value="Social Media"/>
              <xsd:enumeration value="Stationery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0F0CDE-4983-4027-A2A8-CABFEB79AF04}">
  <ds:schemaRefs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bbf7932a-6298-407e-83ea-827c81f75e76"/>
  </ds:schemaRefs>
</ds:datastoreItem>
</file>

<file path=customXml/itemProps2.xml><?xml version="1.0" encoding="utf-8"?>
<ds:datastoreItem xmlns:ds="http://schemas.openxmlformats.org/officeDocument/2006/customXml" ds:itemID="{25FA9CC9-1EFA-46F2-90DA-2E31E44756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f7932a-6298-407e-83ea-827c81f75e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2A672A-FC2D-4055-B3B8-7DAF07A776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</TotalTime>
  <Words>1507</Words>
  <Application>Microsoft Office PowerPoint</Application>
  <PresentationFormat>On-screen Show (16:9)</PresentationFormat>
  <Paragraphs>104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Stag Semibold</vt:lpstr>
      <vt:lpstr>Times New Roman</vt:lpstr>
      <vt:lpstr>Whitney Book</vt:lpstr>
      <vt:lpstr>Whitney Semibold</vt:lpstr>
      <vt:lpstr>Templates</vt:lpstr>
      <vt:lpstr>1_Templates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D'Souza, Helen</dc:creator>
  <cp:lastModifiedBy>David Hardisty</cp:lastModifiedBy>
  <cp:revision>204</cp:revision>
  <cp:lastPrinted>2019-04-11T23:20:58Z</cp:lastPrinted>
  <dcterms:created xsi:type="dcterms:W3CDTF">2017-03-03T22:21:19Z</dcterms:created>
  <dcterms:modified xsi:type="dcterms:W3CDTF">2023-03-09T08:03:54Z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0x0101009FA0152F9951744D98BEBC6FC036CDED</vt:lpwstr>
  </property>
</Properties>
</file>